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3" r:id="rId2"/>
    <p:sldId id="264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A6A626-282C-4674-80AA-F561B757587E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181754-A770-4641-BFA5-638FDE8D4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6A626-282C-4674-80AA-F561B757587E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181754-A770-4641-BFA5-638FDE8D4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6A626-282C-4674-80AA-F561B757587E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181754-A770-4641-BFA5-638FDE8D4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6A626-282C-4674-80AA-F561B757587E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181754-A770-4641-BFA5-638FDE8D4F9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6A626-282C-4674-80AA-F561B757587E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181754-A770-4641-BFA5-638FDE8D4F9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6A626-282C-4674-80AA-F561B757587E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181754-A770-4641-BFA5-638FDE8D4F9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6A626-282C-4674-80AA-F561B757587E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181754-A770-4641-BFA5-638FDE8D4F9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6A626-282C-4674-80AA-F561B757587E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181754-A770-4641-BFA5-638FDE8D4F9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6A626-282C-4674-80AA-F561B757587E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181754-A770-4641-BFA5-638FDE8D4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A6A626-282C-4674-80AA-F561B757587E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181754-A770-4641-BFA5-638FDE8D4F9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A6A626-282C-4674-80AA-F561B757587E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181754-A770-4641-BFA5-638FDE8D4F9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A6A626-282C-4674-80AA-F561B757587E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A181754-A770-4641-BFA5-638FDE8D4F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unname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3357562"/>
            <a:ext cx="3360754" cy="292895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Georgia" pitchFamily="18" charset="0"/>
              </a:rPr>
              <a:t>Отмена определения о судебном приказе и порядок его исполнения по Гражданскому процессуальному кодексу Республики Беларусь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285728"/>
            <a:ext cx="4038600" cy="5721563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Для взыскания государственной пошлины с должника в доход государства отдельный экземпляр определения о судебном приказе, заверенный печатью суда, направляется для исполнения непосредственно судом.</a:t>
            </a:r>
          </a:p>
          <a:p>
            <a:endParaRPr lang="ru-RU" dirty="0"/>
          </a:p>
        </p:txBody>
      </p:sp>
      <p:pic>
        <p:nvPicPr>
          <p:cNvPr id="5" name="Содержимое 4" descr="gospohlin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29190" y="1142983"/>
            <a:ext cx="3643338" cy="4263481"/>
          </a:xfrm>
        </p:spPr>
      </p:pic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357166"/>
            <a:ext cx="8258204" cy="307183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Также обратим внимание, на то что немедленное исполнение определения о судебном приказе, в том числе и по требованию о взыскании алиментов, не допускается, так как определение о судебном приказе выдается для предъявления его к исполнению по истечении десятидневного срока со дня получения копии определения должником.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500034" y="3643314"/>
            <a:ext cx="8186766" cy="214314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 smtClean="0">
                <a:latin typeface="Georgia" pitchFamily="18" charset="0"/>
              </a:rPr>
              <a:t>Таким образом, определение о судебном приказе является эффективным судебным постановлением при взыскании денежных средств и движимого имущества в порядке приказного производства. Однако, как и любой другой правовой механизм нуждается в дальнейшем совершенствовании.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axresdefaul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785926"/>
            <a:ext cx="7162991" cy="402918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Georgia" pitchFamily="18" charset="0"/>
              </a:rPr>
              <a:t>Спасибо за Внимание!</a:t>
            </a:r>
            <a:endParaRPr lang="ru-RU" sz="40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28601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Georgia" pitchFamily="18" charset="0"/>
              </a:rPr>
              <a:t>Отмена определения о судебном приказе и порядок его исполнения по Гражданскому процессуальному кодексу Республики Беларусь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57430"/>
            <a:ext cx="4040188" cy="4143404"/>
          </a:xfrm>
        </p:spPr>
        <p:txBody>
          <a:bodyPr/>
          <a:lstStyle/>
          <a:p>
            <a:r>
              <a:rPr lang="ru-RU" dirty="0" smtClean="0">
                <a:latin typeface="Georgia" pitchFamily="18" charset="0"/>
              </a:rPr>
              <a:t>Судья отменяет определение о судебном приказе, если от должника в установленный срок поступят возражения против заявленного требования, о чем выносит определение. </a:t>
            </a:r>
          </a:p>
          <a:p>
            <a:endParaRPr lang="ru-RU" dirty="0"/>
          </a:p>
        </p:txBody>
      </p:sp>
      <p:pic>
        <p:nvPicPr>
          <p:cNvPr id="7" name="Содержимое 6" descr="bart20140124171710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572132" y="2500305"/>
            <a:ext cx="2716432" cy="3767683"/>
          </a:xfrm>
        </p:spPr>
      </p:pic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285728"/>
            <a:ext cx="4038600" cy="6572272"/>
          </a:xfrm>
        </p:spPr>
        <p:txBody>
          <a:bodyPr>
            <a:noAutofit/>
          </a:bodyPr>
          <a:lstStyle/>
          <a:p>
            <a:r>
              <a:rPr lang="ru-RU" sz="3000" dirty="0" smtClean="0">
                <a:latin typeface="Georgia" pitchFamily="18" charset="0"/>
              </a:rPr>
              <a:t>Отметим, что в случае буквального толкования ч.4 ст. 398 ГПК для отмены определения о судебном приказе достаточно лишь самого факта предъявления должником возражений. </a:t>
            </a:r>
            <a:endParaRPr lang="ru-RU" sz="30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648200" y="214290"/>
            <a:ext cx="4038600" cy="5793001"/>
          </a:xfrm>
        </p:spPr>
        <p:txBody>
          <a:bodyPr>
            <a:normAutofit fontScale="55000" lnSpcReduction="20000"/>
          </a:bodyPr>
          <a:lstStyle/>
          <a:p>
            <a:r>
              <a:rPr lang="ru-RU" sz="4200" dirty="0" smtClean="0">
                <a:solidFill>
                  <a:schemeClr val="bg1"/>
                </a:solidFill>
                <a:latin typeface="Georgia" pitchFamily="18" charset="0"/>
              </a:rPr>
              <a:t>Однако если обратиться к п.12 Постановления Пленума Верховного Суда Республики Беларусь от 29.06.2006г. №4 «О практике рассмотрения судами заявлений в порядке приказного производства», можно сделать вывод, что для принятия решения об удовлетворении возражений и отмене определения о судебном приказе суд должен исследовать наличие в возражениях указания должника на следующие: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793001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latin typeface="Georgia" pitchFamily="18" charset="0"/>
              </a:rPr>
              <a:t>- </a:t>
            </a:r>
            <a:r>
              <a:rPr lang="ru-RU" sz="3200" dirty="0" smtClean="0">
                <a:latin typeface="Georgia" pitchFamily="18" charset="0"/>
              </a:rPr>
              <a:t>рассмотрение </a:t>
            </a:r>
            <a:r>
              <a:rPr lang="ru-RU" sz="3200" dirty="0" smtClean="0">
                <a:latin typeface="Georgia" pitchFamily="18" charset="0"/>
              </a:rPr>
              <a:t>судьей в приказном производстве требований, не указанных в ст. 394 ГПК;</a:t>
            </a:r>
          </a:p>
          <a:p>
            <a:r>
              <a:rPr lang="ru-RU" sz="3200" dirty="0" smtClean="0">
                <a:latin typeface="Georgia" pitchFamily="18" charset="0"/>
              </a:rPr>
              <a:t>- наличие препятствий для принятия заявления о возбуждении приказного производства;</a:t>
            </a:r>
          </a:p>
          <a:p>
            <a:r>
              <a:rPr lang="ru-RU" sz="3200" dirty="0" smtClean="0">
                <a:latin typeface="Georgia" pitchFamily="18" charset="0"/>
              </a:rPr>
              <a:t>- полное или частичное оспаривание должником взысканных сумм;</a:t>
            </a:r>
          </a:p>
          <a:p>
            <a:r>
              <a:rPr lang="ru-RU" sz="3200" dirty="0" smtClean="0">
                <a:latin typeface="Georgia" pitchFamily="18" charset="0"/>
              </a:rPr>
              <a:t>- погашение должником суммы долга до предъявления заявления.</a:t>
            </a:r>
          </a:p>
          <a:p>
            <a:pPr algn="ctr">
              <a:buNone/>
            </a:pPr>
            <a:r>
              <a:rPr lang="ru-RU" sz="3000" dirty="0" smtClean="0">
                <a:solidFill>
                  <a:srgbClr val="7030A0"/>
                </a:solidFill>
                <a:latin typeface="Georgia" pitchFamily="18" charset="0"/>
              </a:rPr>
              <a:t>То есть, для удовлетворения возражений одного факта наличия данных возражений, очевидно, является недостаточным.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864175"/>
          </a:xfrm>
        </p:spPr>
        <p:txBody>
          <a:bodyPr/>
          <a:lstStyle/>
          <a:p>
            <a:r>
              <a:rPr lang="ru-RU" sz="3200" dirty="0" smtClean="0">
                <a:latin typeface="Georgia" pitchFamily="18" charset="0"/>
              </a:rPr>
              <a:t>«Если от должника в установленный срок поступят возражения против заявленного требования, судья, при наличии достаточных оснований, отменяет определение о судебном приказе».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</a:bodyPr>
          <a:lstStyle/>
          <a:p>
            <a:r>
              <a:rPr lang="ru-RU" sz="3000" dirty="0" smtClean="0">
                <a:latin typeface="Georgia" pitchFamily="18" charset="0"/>
              </a:rPr>
              <a:t>В этой связи представляется необходимым первое предложение ч.4 ст. 398 ГПК изложить в новой редакции: </a:t>
            </a:r>
            <a:endParaRPr lang="ru-RU" sz="3000" dirty="0">
              <a:latin typeface="Georgia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sud_belarusi_prigovoril_k_5_godam_tyurmi_uchastnika_ato_iz_pravogo_sektora_702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6182" y="1071546"/>
            <a:ext cx="4941829" cy="450059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3257544" cy="6000792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Georgia" pitchFamily="18" charset="0"/>
              </a:rPr>
              <a:t>В определении об отмене определения о судебном приказе судья разъясняет, что заявленное требование взыскателя может быть предъявлено в порядке искового производства. Копии определения об отмене определения о судебном приказе направляются сторонам не позже трех дней после его вынесения.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57562"/>
            <a:ext cx="8229600" cy="2649729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Georgia" pitchFamily="18" charset="0"/>
              </a:rPr>
              <a:t>По просьбе взыскателя определение о судебном приказе может быть направлено для исполнения непосредственно судом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292893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Если в установленный срок от должника не поступит в суд возражение, судья выдает взыскателю определение о судебном приказе, заверенное печатью суда, для предъявления его к исполнению.</a:t>
            </a:r>
            <a:r>
              <a:rPr lang="ru-RU" sz="2800" dirty="0" smtClean="0">
                <a:latin typeface="Georgia" pitchFamily="18" charset="0"/>
              </a:rPr>
              <a:t/>
            </a:r>
            <a:br>
              <a:rPr lang="ru-RU" sz="2800" dirty="0" smtClean="0">
                <a:latin typeface="Georgia" pitchFamily="18" charset="0"/>
              </a:rPr>
            </a:br>
            <a:endParaRPr lang="ru-RU" sz="2800" dirty="0">
              <a:latin typeface="Georgia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357166"/>
            <a:ext cx="8472518" cy="3571900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 smtClean="0">
                <a:solidFill>
                  <a:schemeClr val="bg1"/>
                </a:solidFill>
                <a:latin typeface="Georgia" pitchFamily="18" charset="0"/>
              </a:rPr>
              <a:t>Также ч.7 ст.398 содержит положение, согласно которому, суд по собственной инициативе направляет для исполнения определение о судебном приказе в случаях взыскания денежных сумм в доход государства, взыскания расходов, затраченных государством на содержание детей, находящихся на государственном обеспечении, взыскания алиментов, о чем извещает взыскателя в течение трех дней.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571472" y="4429132"/>
            <a:ext cx="8286808" cy="157815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000" dirty="0" smtClean="0">
                <a:latin typeface="Georgia" pitchFamily="18" charset="0"/>
              </a:rPr>
              <a:t>То есть мы видим право суда на направление определения о судебном приказе для исполнения в вышеуказанных категориях дел.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000240"/>
            <a:ext cx="8229600" cy="3435547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 smtClean="0">
                <a:latin typeface="Georgia" pitchFamily="18" charset="0"/>
              </a:rPr>
              <a:t>В </a:t>
            </a:r>
            <a:r>
              <a:rPr lang="ru-RU" sz="2800" dirty="0" smtClean="0">
                <a:latin typeface="Georgia" pitchFamily="18" charset="0"/>
              </a:rPr>
              <a:t>этой связи, предлагаем закрепить следующее изменение ч.7 ст. 398 ГПК: «Не позднее следующего рабочего дня за днем вынесения определения о судебном приказе суд направляет для исполнения определение о судебном приказе в случаях взыскания денежных сумм в доход государства, взыскания расходов, затраченных государством на содержание детей, находящихся на государственном обеспечении, взыскания алиментов, о чем извещает взыскателя в течение трех дней».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785926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1"/>
                </a:solidFill>
                <a:latin typeface="Georgia" pitchFamily="18" charset="0"/>
              </a:rPr>
              <a:t>На наш взгляд, в таких случаях следует предусмотреть обязанность суда по направлению определения о судебном приказе на исполнение.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85A99C-9B23-4341-A71F-63C1EA0BFC69}"/>
</file>

<file path=customXml/itemProps2.xml><?xml version="1.0" encoding="utf-8"?>
<ds:datastoreItem xmlns:ds="http://schemas.openxmlformats.org/officeDocument/2006/customXml" ds:itemID="{35E04AAC-8DDF-4EFB-AF42-0DF0F2F85319}"/>
</file>

<file path=customXml/itemProps3.xml><?xml version="1.0" encoding="utf-8"?>
<ds:datastoreItem xmlns:ds="http://schemas.openxmlformats.org/officeDocument/2006/customXml" ds:itemID="{AF020E87-ED20-4AA4-A2D4-571DC201D277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</TotalTime>
  <Words>605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Отмена определения о судебном приказе и порядок его исполнения по Гражданскому процессуальному кодексу Республики Беларусь</vt:lpstr>
      <vt:lpstr>Отмена определения о судебном приказе и порядок его исполнения по Гражданскому процессуальному кодексу Республики Беларусь</vt:lpstr>
      <vt:lpstr>Слайд 3</vt:lpstr>
      <vt:lpstr>Слайд 4</vt:lpstr>
      <vt:lpstr>В этой связи представляется необходимым первое предложение ч.4 ст. 398 ГПК изложить в новой редакции: </vt:lpstr>
      <vt:lpstr>В определении об отмене определения о судебном приказе судья разъясняет, что заявленное требование взыскателя может быть предъявлено в порядке искового производства. Копии определения об отмене определения о судебном приказе направляются сторонам не позже трех дней после его вынесения. </vt:lpstr>
      <vt:lpstr>Если в установленный срок от должника не поступит в суд возражение, судья выдает взыскателю определение о судебном приказе, заверенное печатью суда, для предъявления его к исполнению. </vt:lpstr>
      <vt:lpstr>Слайд 8</vt:lpstr>
      <vt:lpstr>На наш взгляд, в таких случаях следует предусмотреть обязанность суда по направлению определения о судебном приказе на исполнение.  </vt:lpstr>
      <vt:lpstr>Слайд 10</vt:lpstr>
      <vt:lpstr>Слайд 11</vt:lpstr>
      <vt:lpstr>Спасибо за Внимание!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Отмена определения о судебном приказе и порядок его исполнения по Гражданскому процессуальному кодексу Республики Беларусь</dc:title>
  <dc:creator>111</dc:creator>
  <cp:lastModifiedBy>111</cp:lastModifiedBy>
  <cp:revision>5</cp:revision>
  <dcterms:created xsi:type="dcterms:W3CDTF">2017-05-04T12:36:04Z</dcterms:created>
  <dcterms:modified xsi:type="dcterms:W3CDTF">2017-05-04T13:24:58Z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